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dityaputraw49@student.ub.ac.id" TargetMode="External"/><Relationship Id="rId1" Type="http://schemas.openxmlformats.org/officeDocument/2006/relationships/image" Target="../media/image-1-1.png"/><Relationship Id="rId3" Type="http://schemas.openxmlformats.org/officeDocument/2006/relationships/image" Target="../media/image-1-2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01604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DAMPAK PENGGUNAAN TEKNOLOGI IOT (INTERNET OF THINGS) DALAM RUMAH PINTAR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768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Aditya Putra Wijayanto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949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Universitas Brawijaya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8129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D4A33A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adityaputraw49@student.ub.ac.id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644794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810" y="6455569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56440" y="6431042"/>
            <a:ext cx="43409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ADITYA PUTRA WIJAYANTO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83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Kesimpulan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41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Dampak Positif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7524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Kenyamanan: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IoT secara signifikan meningkatkan kenyamanan melalui otomatisasi rumah yang praktis dan terjangkau.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Efisiensi Energi: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Memberikan kemampuan monitoring dan kontrol yang dapat menghemat konsumsi listrik hingga 30%.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941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Tantangan Utama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87524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Kesenjangan Digital: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Infrastruktur internet yang tidak merata menjadi penghalang utama adopsi di luar Jawa.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Keamanan &amp; Privasi: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Kerentanan perangkat dan rendahnya literasi siber menciptakan risiko yang menurunkan kepercayaan publik.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7560" y="375285"/>
            <a:ext cx="7845385" cy="42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Latar Belakang: Revolusi Digital dan Ledakan IoT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7560" y="1074658"/>
            <a:ext cx="13675281" cy="436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Internet of Things (IoT) menghubungkan perangkat fisik ke internet untuk berbagi data secara otomatis. Pertumbuhan pasar IoT sangat pesat, diperkirakan mencapai 18,8 miliar perangkat pada akhir 2024, naik 13% dari 2023. IoT menjanjikan kemudahan dan efisiensi di berbagai sektor, terutama Rumah Pintar (Smart Home).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60" y="1664613"/>
            <a:ext cx="13675281" cy="7658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77560" y="9476184"/>
            <a:ext cx="13675281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Skala pertumbuhan IoT yang masif menunjukkan relevansi topik ini dalam era revolusi digital.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70555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Permasalahan dan Tujuan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Rumusan Masalah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55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Bagaimana IoT memengaruhi kenyamanan dan efisiensi energi di rumah pintar Indonesia?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Bagaimana kesenjangan digital menghambat adopsi IoT?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458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Apa tantangan terkait privasi dan keamanan data dalam penggunaan IoT?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Tujuan Penelitian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8355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Menganalisis dampak IoT pada kehidupan sehari-hari.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27779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Mengidentifikasi tantangan adopsi (infrastruktur &amp; keamanan).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8289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Memberikan rekomendasi untuk mengatasi tantangan tersebut.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9920" y="0"/>
            <a:ext cx="38404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40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Metode Penelitian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5298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79796"/>
            <a:ext cx="29465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Pendekatan Kualitatif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70215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Fokus pada pemahaman mendalam terhadap fenomena.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13867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40681"/>
            <a:ext cx="3974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Analisis Konten (Data Primer)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031099"/>
            <a:ext cx="79109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Platform Media Sosial: TikTok (studi kasus akun @rumahsmd) dan Forum Diskusi Online: Reddit (studi kasus subreddit r/indonesia).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983718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210532"/>
            <a:ext cx="41539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Studi Pustaka (Data Sekunder)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700951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Jurnal ilmiah, artikel, dan laporan penelitian terkait.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599753"/>
            <a:ext cx="93852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Penggunaan sumber data dari TikTok dan Reddit memberikan perspektif pengguna yang otentik dan relevan dengan kondisi saat ini.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77991"/>
            <a:ext cx="62027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Hasil dan Pembahasan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269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Dampak Positif vs. Tantangan Signifikan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684633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7579" y="47796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Manfaat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684" y="468463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07474" y="47796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Tantangan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365" y="742712"/>
            <a:ext cx="7794069" cy="1205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Dampak Positif (1): Peningkatan Kenyamanan &amp; Otomatisasi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61365" y="2237065"/>
            <a:ext cx="433864" cy="433864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87991" y="2303264"/>
            <a:ext cx="2649617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Otomatisasi Perangkat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787991" y="2720221"/>
            <a:ext cx="7167443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Lampu, AC, gorden, kipas angin dapat dikontrol via smartphone atau jadwal.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1365" y="3414474"/>
            <a:ext cx="433864" cy="433864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787991" y="3480673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Contoh Nyata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787991" y="3897630"/>
            <a:ext cx="7167443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Akun TikTok @rumahsmd menunjukkan gorden otomatis, "Buka tutup gorden zaman sekarang juga bisa otomatis. Tinggal atur jadwal aja."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1365" y="4900493"/>
            <a:ext cx="433864" cy="433864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787991" y="4966692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Solusi Terjangkau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787991" y="5383649"/>
            <a:ext cx="7167443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Perangkat non-pintar bisa diubah menjadi pintar dengan biaya terjangkau (misal: smart plug seharga ~100 ribuan).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1365" y="6386513"/>
            <a:ext cx="433864" cy="433864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787991" y="6452711"/>
            <a:ext cx="30176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Mengurangi Beban Harian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787991" y="6869668"/>
            <a:ext cx="7167443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Membantu mengatasi kelupaan dan mengurangi tugas harian, seperti menyiram tanaman otomatis.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060" y="528876"/>
            <a:ext cx="7797879" cy="12018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Dampak Positif (2): Efisiensi Energi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73060" y="2019062"/>
            <a:ext cx="7797879" cy="1123236"/>
          </a:xfrm>
          <a:prstGeom prst="roundRect">
            <a:avLst>
              <a:gd name="adj" fmla="val 719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2966" y="2218968"/>
            <a:ext cx="262711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Pemantauan Real-time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72966" y="2634734"/>
            <a:ext cx="739806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Pengguna dapat memantau konsumsi listrik secara real-time melalui smart plug.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73060" y="3334583"/>
            <a:ext cx="7797879" cy="1430893"/>
          </a:xfrm>
          <a:prstGeom prst="roundRect">
            <a:avLst>
              <a:gd name="adj" fmla="val 5645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72966" y="3534489"/>
            <a:ext cx="240399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Penghematan Nyata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72966" y="3950256"/>
            <a:ext cx="7398067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Ulasan pengguna: "Malah bisa menghemat listrik. Karena gak bakal kebablasan kelupaan matiin alat elektronik."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3060" y="4957763"/>
            <a:ext cx="7797879" cy="1123236"/>
          </a:xfrm>
          <a:prstGeom prst="roundRect">
            <a:avLst>
              <a:gd name="adj" fmla="val 719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72966" y="5157668"/>
            <a:ext cx="254186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Potensi Penghematan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72966" y="5573435"/>
            <a:ext cx="739806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Potensi penghematan energi hingga 30% (Lesmana et al., 2024).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73060" y="6273284"/>
            <a:ext cx="7797879" cy="1430893"/>
          </a:xfrm>
          <a:prstGeom prst="roundRect">
            <a:avLst>
              <a:gd name="adj" fmla="val 5645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72966" y="6473190"/>
            <a:ext cx="240399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Akurasi Tinggi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72966" y="6888956"/>
            <a:ext cx="7398067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 IoT dapat memantau daya dengan akurasi tinggi (margin error 3-5%) dan mematikan perangkat otomatis (Nor Syafriyadi, 2019).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392" y="520184"/>
            <a:ext cx="11714202" cy="590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Tantangan (1): Kesenjangan Digital dan Infrastruktur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4800" y="1488638"/>
            <a:ext cx="1646753" cy="13911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55244" y="2198370"/>
            <a:ext cx="2657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5000506" y="1828681"/>
            <a:ext cx="239458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Konektivitas Internet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5000506" y="2237303"/>
            <a:ext cx="6112907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Adopsi IoT sangat bergantung pada konektivitas internet yang stabil.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858703" y="2893814"/>
            <a:ext cx="9063157" cy="11430"/>
          </a:xfrm>
          <a:prstGeom prst="roundRect">
            <a:avLst>
              <a:gd name="adj" fmla="val 694443"/>
            </a:avLst>
          </a:prstGeom>
          <a:solidFill>
            <a:srgbClr val="F8ECD3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364" y="2926913"/>
            <a:ext cx="3293626" cy="139112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55244" y="3456384"/>
            <a:ext cx="2657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5823942" y="3266956"/>
            <a:ext cx="251460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Kesenjangan Regional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823942" y="3675578"/>
            <a:ext cx="7541419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Kesenjangan signifikan antara Jawa dan luar Jawa (contoh: Kalimantan &amp; Sumatera).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5682139" y="4332089"/>
            <a:ext cx="8239720" cy="11430"/>
          </a:xfrm>
          <a:prstGeom prst="roundRect">
            <a:avLst>
              <a:gd name="adj" fmla="val 694443"/>
            </a:avLst>
          </a:prstGeom>
          <a:solidFill>
            <a:srgbClr val="F8ECD3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047" y="4365188"/>
            <a:ext cx="4940379" cy="139112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55363" y="4894659"/>
            <a:ext cx="2657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6647378" y="4554141"/>
            <a:ext cx="236231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Koneksi Tidak Stabil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6647378" y="4962763"/>
            <a:ext cx="7132677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Diskusi di Reddit menunjukkan koneksi internet tidak stabil di pedesaan, bergantung pada sinyal seluler yang lemah.</a:t>
            </a:r>
            <a:endParaRPr lang="en-US" sz="1450" dirty="0"/>
          </a:p>
        </p:txBody>
      </p:sp>
      <p:sp>
        <p:nvSpPr>
          <p:cNvPr id="17" name="Shape 12"/>
          <p:cNvSpPr/>
          <p:nvPr/>
        </p:nvSpPr>
        <p:spPr>
          <a:xfrm>
            <a:off x="6505575" y="5770364"/>
            <a:ext cx="7416284" cy="11430"/>
          </a:xfrm>
          <a:prstGeom prst="roundRect">
            <a:avLst>
              <a:gd name="adj" fmla="val 694443"/>
            </a:avLst>
          </a:prstGeom>
          <a:solidFill>
            <a:srgbClr val="F8ECD3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11" y="5803463"/>
            <a:ext cx="6587252" cy="139112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55244" y="6332934"/>
            <a:ext cx="2657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4</a:t>
            </a:r>
            <a:endParaRPr lang="en-US" sz="2050" dirty="0"/>
          </a:p>
        </p:txBody>
      </p:sp>
      <p:sp>
        <p:nvSpPr>
          <p:cNvPr id="20" name="Text 14"/>
          <p:cNvSpPr/>
          <p:nvPr/>
        </p:nvSpPr>
        <p:spPr>
          <a:xfrm>
            <a:off x="7470815" y="6143506"/>
            <a:ext cx="236231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Hambatan Geografis</a:t>
            </a:r>
            <a:endParaRPr lang="en-US" sz="1850" dirty="0"/>
          </a:p>
        </p:txBody>
      </p:sp>
      <p:sp>
        <p:nvSpPr>
          <p:cNvPr id="21" name="Text 15"/>
          <p:cNvSpPr/>
          <p:nvPr/>
        </p:nvSpPr>
        <p:spPr>
          <a:xfrm>
            <a:off x="7470815" y="6552128"/>
            <a:ext cx="5249347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Hutan dan sungai mempersulit pembangunan infrastruktur.</a:t>
            </a:r>
            <a:endParaRPr lang="en-US" sz="1450" dirty="0"/>
          </a:p>
        </p:txBody>
      </p:sp>
      <p:sp>
        <p:nvSpPr>
          <p:cNvPr id="22" name="Text 16"/>
          <p:cNvSpPr/>
          <p:nvPr/>
        </p:nvSpPr>
        <p:spPr>
          <a:xfrm>
            <a:off x="661392" y="7407116"/>
            <a:ext cx="13307616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Tanpa infrastruktur yang merata, manfaat IoT hanya bisa dinikmati oleh sebagian kecil masyarakat perkotaan.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370" y="531971"/>
            <a:ext cx="9688592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Tantangan (2): Privasi dan Keamanan Data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74370" y="1519357"/>
            <a:ext cx="1660208" cy="1110020"/>
          </a:xfrm>
          <a:prstGeom prst="roundRect">
            <a:avLst>
              <a:gd name="adj" fmla="val 729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8981" y="1905000"/>
            <a:ext cx="270867" cy="3386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27221" y="171200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Kerentanan Siber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2527221" y="2128599"/>
            <a:ext cx="834687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Perangkat IoT rentan terhadap serangan siber (pencurian data, Denial of Service, spoofing).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2430899" y="2619851"/>
            <a:ext cx="11428809" cy="11430"/>
          </a:xfrm>
          <a:prstGeom prst="roundRect">
            <a:avLst>
              <a:gd name="adj" fmla="val 708030"/>
            </a:avLst>
          </a:prstGeom>
          <a:solidFill>
            <a:srgbClr val="F8ECD3"/>
          </a:solidFill>
          <a:ln/>
        </p:spPr>
      </p:sp>
      <p:sp>
        <p:nvSpPr>
          <p:cNvPr id="8" name="Shape 5"/>
          <p:cNvSpPr/>
          <p:nvPr/>
        </p:nvSpPr>
        <p:spPr>
          <a:xfrm>
            <a:off x="674370" y="2725698"/>
            <a:ext cx="3320415" cy="1110020"/>
          </a:xfrm>
          <a:prstGeom prst="roundRect">
            <a:avLst>
              <a:gd name="adj" fmla="val 729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084" y="3111341"/>
            <a:ext cx="270867" cy="33861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187428" y="2918341"/>
            <a:ext cx="246459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Literasi Siber Rendah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4187428" y="3334941"/>
            <a:ext cx="6471761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Rendahnya literasi siber dan kesadaran privasi di kalangan masyarakat.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4091107" y="3826193"/>
            <a:ext cx="9768602" cy="11430"/>
          </a:xfrm>
          <a:prstGeom prst="roundRect">
            <a:avLst>
              <a:gd name="adj" fmla="val 708030"/>
            </a:avLst>
          </a:prstGeom>
          <a:solidFill>
            <a:srgbClr val="F8ECD3"/>
          </a:solidFill>
          <a:ln/>
        </p:spPr>
      </p:sp>
      <p:sp>
        <p:nvSpPr>
          <p:cNvPr id="13" name="Shape 9"/>
          <p:cNvSpPr/>
          <p:nvPr/>
        </p:nvSpPr>
        <p:spPr>
          <a:xfrm>
            <a:off x="674370" y="3932039"/>
            <a:ext cx="4980623" cy="1418153"/>
          </a:xfrm>
          <a:prstGeom prst="roundRect">
            <a:avLst>
              <a:gd name="adj" fmla="val 5707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188" y="4471749"/>
            <a:ext cx="270867" cy="338614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847636" y="4124682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Akses Data Sensitif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5847636" y="4541282"/>
            <a:ext cx="791575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Sifat IoT sebagai sistem terbuka memungkinkan akses data sensitif (lokasi, identitas, perilaku) oleh pihak tidak berwenang.</a:t>
            </a:r>
            <a:endParaRPr lang="en-US" sz="1500" dirty="0"/>
          </a:p>
        </p:txBody>
      </p:sp>
      <p:sp>
        <p:nvSpPr>
          <p:cNvPr id="17" name="Shape 12"/>
          <p:cNvSpPr/>
          <p:nvPr/>
        </p:nvSpPr>
        <p:spPr>
          <a:xfrm>
            <a:off x="5751314" y="5340668"/>
            <a:ext cx="8108394" cy="11430"/>
          </a:xfrm>
          <a:prstGeom prst="roundRect">
            <a:avLst>
              <a:gd name="adj" fmla="val 708030"/>
            </a:avLst>
          </a:prstGeom>
          <a:solidFill>
            <a:srgbClr val="F8ECD3"/>
          </a:solidFill>
          <a:ln/>
        </p:spPr>
      </p:sp>
      <p:sp>
        <p:nvSpPr>
          <p:cNvPr id="18" name="Shape 13"/>
          <p:cNvSpPr/>
          <p:nvPr/>
        </p:nvSpPr>
        <p:spPr>
          <a:xfrm>
            <a:off x="674370" y="5446514"/>
            <a:ext cx="6640830" cy="1418153"/>
          </a:xfrm>
          <a:prstGeom prst="roundRect">
            <a:avLst>
              <a:gd name="adj" fmla="val 5707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292" y="5986224"/>
            <a:ext cx="270867" cy="338614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07843" y="5639157"/>
            <a:ext cx="252091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Implementasi UU PDP</a:t>
            </a:r>
            <a:endParaRPr lang="en-US" sz="1850" dirty="0"/>
          </a:p>
        </p:txBody>
      </p:sp>
      <p:sp>
        <p:nvSpPr>
          <p:cNvPr id="21" name="Text 15"/>
          <p:cNvSpPr/>
          <p:nvPr/>
        </p:nvSpPr>
        <p:spPr>
          <a:xfrm>
            <a:off x="7507843" y="6055757"/>
            <a:ext cx="6255544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Implementasi UU Perlindungan Data Pribadi (PDP) masih di tahap awal, kepercayaan publik masih rendah.</a:t>
            </a:r>
            <a:endParaRPr lang="en-US" sz="1500" dirty="0"/>
          </a:p>
        </p:txBody>
      </p:sp>
      <p:sp>
        <p:nvSpPr>
          <p:cNvPr id="22" name="Text 16"/>
          <p:cNvSpPr/>
          <p:nvPr/>
        </p:nvSpPr>
        <p:spPr>
          <a:xfrm>
            <a:off x="674370" y="7081361"/>
            <a:ext cx="132816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Bayangkan data penggunaan listrik Anda dianalisis oleh pihak ketiga untuk mengetahui kapan Anda tidak di rumah. Ini adalah risiko privasi yang nyata.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2025-06-10T03:43:36Z</dcterms:created>
  <dcterms:modified xsi:type="dcterms:W3CDTF">2025-06-10T03:43:36Z</dcterms:modified>
</cp:coreProperties>
</file>